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273" r:id="rId2"/>
    <p:sldId id="283" r:id="rId3"/>
    <p:sldId id="281" r:id="rId4"/>
    <p:sldId id="282" r:id="rId5"/>
    <p:sldId id="257" r:id="rId6"/>
    <p:sldId id="259" r:id="rId7"/>
    <p:sldId id="258" r:id="rId8"/>
    <p:sldId id="260" r:id="rId9"/>
    <p:sldId id="261" r:id="rId10"/>
    <p:sldId id="284" r:id="rId11"/>
    <p:sldId id="262" r:id="rId12"/>
    <p:sldId id="285" r:id="rId13"/>
    <p:sldId id="263" r:id="rId14"/>
    <p:sldId id="286" r:id="rId15"/>
    <p:sldId id="264" r:id="rId16"/>
    <p:sldId id="290" r:id="rId17"/>
    <p:sldId id="292" r:id="rId18"/>
    <p:sldId id="287" r:id="rId19"/>
    <p:sldId id="265" r:id="rId20"/>
    <p:sldId id="278" r:id="rId21"/>
    <p:sldId id="289" r:id="rId22"/>
    <p:sldId id="271" r:id="rId23"/>
    <p:sldId id="272" r:id="rId24"/>
    <p:sldId id="276" r:id="rId25"/>
    <p:sldId id="267" r:id="rId26"/>
    <p:sldId id="269" r:id="rId27"/>
    <p:sldId id="279" r:id="rId2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clrMru>
    <a:srgbClr val="0EB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03662-CC50-FA48-9313-D8607CF12979}" type="datetimeFigureOut">
              <a:rPr lang="en-US" smtClean="0"/>
              <a:t>7/5/13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E783D-CB14-D348-AD70-6E40BB64E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1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6290D-DD37-A245-A414-2C246A578C29}" type="datetimeFigureOut">
              <a:rPr lang="en-US" smtClean="0"/>
              <a:t>7/5/13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26AF7-7EBB-1145-9ED5-F659EB38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6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LifeSmart Publishing - "Preparing Your Students to Thrive in the Real World" </a:t>
            </a:r>
          </a:p>
        </p:txBody>
      </p:sp>
      <p:sp>
        <p:nvSpPr>
          <p:cNvPr id="163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(c) 2011 LifeSmart Publishing, LLC, All Rights Reserved.  Visit our website - www.dennistrittin.com 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85643CFB-D2D4-A746-A087-5936368FE662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09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46FB5-D982-7B48-AAA8-00AFE9D63934}" type="datetime1">
              <a:rPr lang="en-US"/>
              <a:pPr>
                <a:defRPr/>
              </a:pPr>
              <a:t>7/5/13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B32C1-75EA-B843-BAC7-907177DBD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57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073A8-7210-9440-8FB8-D4DB43804C9E}" type="datetime1">
              <a:rPr lang="en-US"/>
              <a:pPr>
                <a:defRPr/>
              </a:pPr>
              <a:t>7/5/13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9934A-BE5B-EB4C-8313-3F35EF81D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77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55360-B426-2D47-A234-50770110C05E}" type="datetime1">
              <a:rPr lang="en-US"/>
              <a:pPr>
                <a:defRPr/>
              </a:pPr>
              <a:t>7/5/13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1BFBB-BFFA-384C-B14F-AF0DE691C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9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E1724-BACB-194F-B298-B65A15AD13D1}" type="datetime1">
              <a:rPr lang="en-US"/>
              <a:pPr>
                <a:defRPr/>
              </a:pPr>
              <a:t>7/5/13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DDA75-17CB-7E48-AAE1-159575F9F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17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EF8B6-BFE7-2342-BAF5-505ACC8FC563}" type="datetime1">
              <a:rPr lang="en-US"/>
              <a:pPr>
                <a:defRPr/>
              </a:pPr>
              <a:t>7/5/13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E47EB-56EA-1847-AF7D-7399E2A16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1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F2310-1BDF-804E-B8DF-1B712762926B}" type="datetime1">
              <a:rPr lang="en-US"/>
              <a:pPr>
                <a:defRPr/>
              </a:pPr>
              <a:t>7/5/13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7DA97-F88B-6B4D-9663-D89CC077B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2AD87-C461-804A-8CBF-CFE3AE45E9FC}" type="datetime1">
              <a:rPr lang="en-US"/>
              <a:pPr>
                <a:defRPr/>
              </a:pPr>
              <a:t>7/5/13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4CEA9-76F5-AF40-830A-8FA70E886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92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59846-D977-7447-901A-01374E84B27D}" type="datetime1">
              <a:rPr lang="en-US"/>
              <a:pPr>
                <a:defRPr/>
              </a:pPr>
              <a:t>7/5/13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CB644-872F-2843-A4A0-07A1B63E6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6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F2472-64FC-904F-9B6C-689A1DDEAC39}" type="datetime1">
              <a:rPr lang="en-US"/>
              <a:pPr>
                <a:defRPr/>
              </a:pPr>
              <a:t>7/5/13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8A13C-3B5F-E44D-9F54-A711AB9C4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0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DBF96-B06B-3E4A-AD81-EA7EBD6C1819}" type="datetime1">
              <a:rPr lang="en-US"/>
              <a:pPr>
                <a:defRPr/>
              </a:pPr>
              <a:t>7/5/13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742AA-E668-E040-91C6-6B4374B12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97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2A5E1-C61B-C447-9D43-CD634BB94B69}" type="datetime1">
              <a:rPr lang="en-US"/>
              <a:pPr>
                <a:defRPr/>
              </a:pPr>
              <a:t>7/5/13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C9F40-1C6A-1840-8B9A-B3D42C8BC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38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C5EAEAF-8243-4B46-B65F-22E58CE03A5B}" type="datetime1">
              <a:rPr lang="en-US"/>
              <a:pPr>
                <a:defRPr/>
              </a:pPr>
              <a:t>7/5/13</a:t>
            </a:fld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C82DD53-3167-EB44-AC12-E9D9FD8FC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09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09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09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09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09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09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09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09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09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09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09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09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mailto:dtrittin@dennistrittin.com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6350"/>
            <a:ext cx="7772400" cy="285115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Enhance Your College/Career Readiness Program with “Soft Skills”</a:t>
            </a:r>
            <a:endParaRPr lang="en-US" b="1" dirty="0">
              <a:solidFill>
                <a:srgbClr val="6699FF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2563813"/>
            <a:ext cx="6816725" cy="2979737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charset="0"/>
              <a:buNone/>
              <a:defRPr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Dennis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Trittin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and Arlyn Lawrence</a:t>
            </a:r>
          </a:p>
          <a:p>
            <a:pPr marL="0" indent="0" algn="ctr" eaLnBrk="1" hangingPunct="1">
              <a:buFont typeface="Wingdings" charset="0"/>
              <a:buNone/>
              <a:defRPr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LifeSmart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Publishing, LLC</a:t>
            </a:r>
          </a:p>
          <a:p>
            <a:pPr marL="0" indent="0" algn="ctr" eaLnBrk="1" hangingPunct="1">
              <a:buFont typeface="Wingdings" charset="0"/>
              <a:buNone/>
              <a:defRPr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 algn="ctr" eaLnBrk="1" hangingPunct="1">
              <a:buFont typeface="Wingdings" charset="0"/>
              <a:buNone/>
              <a:defRPr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fccl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414" y="3819459"/>
            <a:ext cx="26797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99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cce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215" y="1512826"/>
            <a:ext cx="3934653" cy="34882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307" y="353943"/>
            <a:ext cx="8555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6600"/>
                </a:solidFill>
              </a:rPr>
              <a:t>Strategic Perspective and Focus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86347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217" y="284096"/>
            <a:ext cx="8469583" cy="5811904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EB9FF"/>
                </a:solidFill>
              </a:rPr>
              <a:t>Desired Outcomes:</a:t>
            </a:r>
          </a:p>
          <a:p>
            <a:pPr marL="0" indent="0">
              <a:buNone/>
            </a:pPr>
            <a:endParaRPr lang="en-US" sz="4000" b="1" dirty="0" smtClean="0">
              <a:solidFill>
                <a:srgbClr val="0EB9FF"/>
              </a:solidFill>
            </a:endParaRPr>
          </a:p>
          <a:p>
            <a:pPr marL="919163" indent="-401638"/>
            <a:r>
              <a:rPr lang="en-US" dirty="0" smtClean="0"/>
              <a:t>Sense of vision and purpose</a:t>
            </a:r>
          </a:p>
          <a:p>
            <a:pPr marL="919163" indent="-401638"/>
            <a:r>
              <a:rPr lang="en-US" dirty="0" smtClean="0"/>
              <a:t>Holistic definition of “success”</a:t>
            </a:r>
          </a:p>
          <a:p>
            <a:pPr marL="919163" indent="-401638"/>
            <a:r>
              <a:rPr lang="en-US" dirty="0" smtClean="0"/>
              <a:t>Positive outlook and attitude</a:t>
            </a:r>
          </a:p>
          <a:p>
            <a:pPr marL="919163" indent="-401638"/>
            <a:r>
              <a:rPr lang="en-US" dirty="0" smtClean="0"/>
              <a:t>Other-centeredness</a:t>
            </a:r>
          </a:p>
        </p:txBody>
      </p:sp>
    </p:spTree>
    <p:extLst>
      <p:ext uri="{BB962C8B-B14F-4D97-AF65-F5344CB8AC3E}">
        <p14:creationId xmlns:p14="http://schemas.microsoft.com/office/powerpoint/2010/main" val="1843938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6600"/>
                </a:solidFill>
              </a:rPr>
              <a:t>Character and Ethics</a:t>
            </a:r>
            <a:endParaRPr lang="en-US" dirty="0"/>
          </a:p>
        </p:txBody>
      </p:sp>
      <p:pic>
        <p:nvPicPr>
          <p:cNvPr id="4" name="Content Placeholder 3" descr="integrit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5000"/>
          <a:stretch>
            <a:fillRect/>
          </a:stretch>
        </p:blipFill>
        <p:spPr>
          <a:xfrm>
            <a:off x="1743793" y="2038562"/>
            <a:ext cx="5775257" cy="2887629"/>
          </a:xfrm>
        </p:spPr>
      </p:pic>
    </p:spTree>
    <p:extLst>
      <p:ext uri="{BB962C8B-B14F-4D97-AF65-F5344CB8AC3E}">
        <p14:creationId xmlns:p14="http://schemas.microsoft.com/office/powerpoint/2010/main" val="1332122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9504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EB9FF"/>
                </a:solidFill>
              </a:rPr>
              <a:t>Desired Outcomes:</a:t>
            </a:r>
          </a:p>
          <a:p>
            <a:pPr marL="677863" indent="-444500"/>
            <a:r>
              <a:rPr lang="en-US" dirty="0" smtClean="0"/>
              <a:t>Commitment to excellence</a:t>
            </a:r>
          </a:p>
          <a:p>
            <a:pPr marL="677863" indent="-444500"/>
            <a:r>
              <a:rPr lang="en-US" dirty="0" smtClean="0"/>
              <a:t>Non-negotiable integrity</a:t>
            </a:r>
          </a:p>
          <a:p>
            <a:pPr marL="677863" indent="-444500"/>
            <a:r>
              <a:rPr lang="en-US" dirty="0" smtClean="0"/>
              <a:t>Modeling qualities of honorable leaders</a:t>
            </a:r>
          </a:p>
          <a:p>
            <a:pPr marL="677863" indent="-444500"/>
            <a:r>
              <a:rPr lang="en-US" dirty="0" smtClean="0"/>
              <a:t>Demonstrating self-discipline and respect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786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6600"/>
                </a:solidFill>
              </a:rPr>
              <a:t>Relationship Building and Communication</a:t>
            </a:r>
            <a:endParaRPr lang="en-US" dirty="0"/>
          </a:p>
        </p:txBody>
      </p:sp>
      <p:pic>
        <p:nvPicPr>
          <p:cNvPr id="4" name="Content Placeholder 3" descr="rel&amp;communicat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7" b="15217"/>
          <a:stretch>
            <a:fillRect/>
          </a:stretch>
        </p:blipFill>
        <p:spPr>
          <a:xfrm>
            <a:off x="1426323" y="2013563"/>
            <a:ext cx="6660834" cy="3330417"/>
          </a:xfrm>
        </p:spPr>
      </p:pic>
    </p:spTree>
    <p:extLst>
      <p:ext uri="{BB962C8B-B14F-4D97-AF65-F5344CB8AC3E}">
        <p14:creationId xmlns:p14="http://schemas.microsoft.com/office/powerpoint/2010/main" val="2819049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3738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EB9FF"/>
                </a:solidFill>
              </a:rPr>
              <a:t>Desired Outcomes:</a:t>
            </a:r>
          </a:p>
          <a:p>
            <a:pPr marL="685800" indent="-334963"/>
            <a:r>
              <a:rPr lang="en-US" dirty="0" smtClean="0"/>
              <a:t>Building healthy friendships</a:t>
            </a:r>
          </a:p>
          <a:p>
            <a:pPr marL="685800" indent="-334963"/>
            <a:r>
              <a:rPr lang="en-US" dirty="0" smtClean="0"/>
              <a:t>Being an encouraging team player</a:t>
            </a:r>
          </a:p>
          <a:p>
            <a:pPr marL="685800" indent="-334963"/>
            <a:r>
              <a:rPr lang="en-US" dirty="0" smtClean="0"/>
              <a:t>Respectful and adaptable communications</a:t>
            </a:r>
          </a:p>
          <a:p>
            <a:pPr marL="685800" indent="-334963"/>
            <a:r>
              <a:rPr lang="en-US" dirty="0" smtClean="0"/>
              <a:t>Listening to understand</a:t>
            </a:r>
          </a:p>
        </p:txBody>
      </p:sp>
    </p:spTree>
    <p:extLst>
      <p:ext uri="{BB962C8B-B14F-4D97-AF65-F5344CB8AC3E}">
        <p14:creationId xmlns:p14="http://schemas.microsoft.com/office/powerpoint/2010/main" val="1450279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Personal Productivity and Discipline</a:t>
            </a:r>
            <a:endParaRPr lang="en-US" b="1" dirty="0">
              <a:solidFill>
                <a:srgbClr val="FF6600"/>
              </a:solidFill>
            </a:endParaRPr>
          </a:p>
        </p:txBody>
      </p:sp>
      <p:pic>
        <p:nvPicPr>
          <p:cNvPr id="4" name="Content Placeholder 3" descr="hardwor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8" b="3788"/>
          <a:stretch>
            <a:fillRect/>
          </a:stretch>
        </p:blipFill>
        <p:spPr>
          <a:xfrm>
            <a:off x="1799771" y="2115457"/>
            <a:ext cx="5529944" cy="2764972"/>
          </a:xfrm>
        </p:spPr>
      </p:pic>
    </p:spTree>
    <p:extLst>
      <p:ext uri="{BB962C8B-B14F-4D97-AF65-F5344CB8AC3E}">
        <p14:creationId xmlns:p14="http://schemas.microsoft.com/office/powerpoint/2010/main" val="3724065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3738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EB9FF"/>
                </a:solidFill>
              </a:rPr>
              <a:t>Desired Outcomes: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Effective goal setting and time management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Objective decision making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Strong learning disciplines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Perseverance through stress and adversity</a:t>
            </a:r>
          </a:p>
        </p:txBody>
      </p:sp>
    </p:spTree>
    <p:extLst>
      <p:ext uri="{BB962C8B-B14F-4D97-AF65-F5344CB8AC3E}">
        <p14:creationId xmlns:p14="http://schemas.microsoft.com/office/powerpoint/2010/main" val="2679803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6600"/>
                </a:solidFill>
              </a:rPr>
              <a:t>Modeling the Qualities Employers Value</a:t>
            </a:r>
            <a:endParaRPr lang="en-US" dirty="0"/>
          </a:p>
        </p:txBody>
      </p:sp>
      <p:pic>
        <p:nvPicPr>
          <p:cNvPr id="7" name="Content Placeholder 6" descr="winn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00" r="-50000"/>
          <a:stretch>
            <a:fillRect/>
          </a:stretch>
        </p:blipFill>
        <p:spPr>
          <a:xfrm>
            <a:off x="1277815" y="1957754"/>
            <a:ext cx="6752492" cy="3376246"/>
          </a:xfrm>
        </p:spPr>
      </p:pic>
    </p:spTree>
    <p:extLst>
      <p:ext uri="{BB962C8B-B14F-4D97-AF65-F5344CB8AC3E}">
        <p14:creationId xmlns:p14="http://schemas.microsoft.com/office/powerpoint/2010/main" val="1451971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98695"/>
            <a:ext cx="8398570" cy="5182692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EB9FF"/>
                </a:solidFill>
              </a:rPr>
              <a:t>Desired Outcomes:</a:t>
            </a:r>
          </a:p>
          <a:p>
            <a:pPr marL="642938"/>
            <a:r>
              <a:rPr lang="en-US" dirty="0" smtClean="0"/>
              <a:t>Effective goal setting and time management</a:t>
            </a:r>
          </a:p>
          <a:p>
            <a:pPr marL="642938"/>
            <a:r>
              <a:rPr lang="en-US" dirty="0" smtClean="0"/>
              <a:t>Objective decision making</a:t>
            </a:r>
          </a:p>
          <a:p>
            <a:pPr marL="642938"/>
            <a:r>
              <a:rPr lang="en-US" dirty="0" smtClean="0"/>
              <a:t>Strong learning disciplines</a:t>
            </a:r>
          </a:p>
          <a:p>
            <a:pPr marL="642938"/>
            <a:r>
              <a:rPr lang="en-US" smtClean="0"/>
              <a:t>Excellence </a:t>
            </a:r>
            <a:r>
              <a:rPr lang="en-US" dirty="0" smtClean="0"/>
              <a:t>in everything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750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6600"/>
                </a:solidFill>
              </a:rPr>
              <a:t>Are You Preparing </a:t>
            </a:r>
            <a:r>
              <a:rPr lang="en-US" b="1" dirty="0" smtClean="0">
                <a:solidFill>
                  <a:srgbClr val="FF6600"/>
                </a:solidFill>
              </a:rPr>
              <a:t>College- </a:t>
            </a:r>
            <a:r>
              <a:rPr lang="en-US" b="1" dirty="0">
                <a:solidFill>
                  <a:srgbClr val="FF6600"/>
                </a:solidFill>
              </a:rPr>
              <a:t>and Career-Ready Students?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485" y="1981200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Universities and employers are looking for well-prepared high school graduates who are ready to take on the challenges and responsibilities of higher level academics and the workplace.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122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4294967295"/>
          </p:nvPr>
        </p:nvSpPr>
        <p:spPr>
          <a:xfrm>
            <a:off x="238125" y="342900"/>
            <a:ext cx="8686800" cy="5753100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  <a:defRPr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i="1">
                <a:solidFill>
                  <a:srgbClr val="6699FF"/>
                </a:solidFill>
                <a:latin typeface="Tahoma" charset="0"/>
                <a:ea typeface="ＭＳ Ｐゴシック" charset="0"/>
                <a:cs typeface="ＭＳ Ｐゴシック" charset="0"/>
              </a:rPr>
              <a:t>What I Wish I Knew at 18 </a:t>
            </a:r>
          </a:p>
          <a:p>
            <a:pPr algn="ctr" eaLnBrk="1" hangingPunct="1">
              <a:buFont typeface="Wingdings" charset="0"/>
              <a:buNone/>
              <a:defRPr/>
            </a:pPr>
            <a:r>
              <a:rPr lang="en-US" i="1">
                <a:solidFill>
                  <a:srgbClr val="6699FF"/>
                </a:solidFill>
                <a:latin typeface="Tahoma" charset="0"/>
                <a:ea typeface="ＭＳ Ｐゴシック" charset="0"/>
                <a:cs typeface="ＭＳ Ｐゴシック" charset="0"/>
              </a:rPr>
              <a:t>Life Skills and Leadership Course</a:t>
            </a:r>
          </a:p>
          <a:p>
            <a:pPr algn="ctr" eaLnBrk="1" hangingPunct="1">
              <a:buFont typeface="Wingdings" charset="0"/>
              <a:buNone/>
              <a:defRPr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targets these vital topics with </a:t>
            </a:r>
          </a:p>
          <a:p>
            <a:pPr algn="ctr" eaLnBrk="1" hangingPunct="1">
              <a:buFont typeface="Wingdings" charset="0"/>
              <a:buNone/>
              <a:defRPr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relevant insight, instruction, and application</a:t>
            </a:r>
          </a:p>
        </p:txBody>
      </p:sp>
      <p:pic>
        <p:nvPicPr>
          <p:cNvPr id="22530" name="Picture 4" descr="StuGde-cover_rgb_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2905125"/>
            <a:ext cx="2868612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55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>
          <a:xfrm>
            <a:off x="59110" y="2036764"/>
            <a:ext cx="9340741" cy="1505857"/>
          </a:xfrm>
        </p:spPr>
        <p:txBody>
          <a:bodyPr/>
          <a:lstStyle/>
          <a:p>
            <a:r>
              <a:rPr lang="en-US" sz="3800" b="1" dirty="0">
                <a:solidFill>
                  <a:srgbClr val="FF6600"/>
                </a:solidFill>
                <a:latin typeface="Arial Black"/>
                <a:cs typeface="Arial Black"/>
              </a:rPr>
              <a:t>Speaking to Your </a:t>
            </a:r>
            <a:r>
              <a:rPr lang="en-US" sz="3800" b="1" dirty="0" smtClean="0">
                <a:solidFill>
                  <a:srgbClr val="FF6600"/>
                </a:solidFill>
                <a:latin typeface="Arial Black"/>
                <a:cs typeface="Arial Black"/>
              </a:rPr>
              <a:t>Program </a:t>
            </a:r>
            <a:r>
              <a:rPr lang="en-US" sz="3800" b="1" dirty="0">
                <a:solidFill>
                  <a:srgbClr val="FF6600"/>
                </a:solidFill>
                <a:latin typeface="Arial Black"/>
                <a:cs typeface="Arial Black"/>
              </a:rPr>
              <a:t>Needs</a:t>
            </a:r>
          </a:p>
        </p:txBody>
      </p:sp>
      <p:sp>
        <p:nvSpPr>
          <p:cNvPr id="21507" name="Rectangle 9"/>
          <p:cNvSpPr>
            <a:spLocks noChangeArrowheads="1"/>
          </p:cNvSpPr>
          <p:nvPr/>
        </p:nvSpPr>
        <p:spPr bwMode="auto">
          <a:xfrm rot="-645315">
            <a:off x="215900" y="603250"/>
            <a:ext cx="4400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cs typeface="Arial" charset="0"/>
              </a:rPr>
              <a:t>College</a:t>
            </a:r>
            <a:r>
              <a:rPr lang="en-US" sz="2400" b="1">
                <a:cs typeface="Arial" charset="0"/>
              </a:rPr>
              <a:t> </a:t>
            </a:r>
            <a:r>
              <a:rPr lang="en-US" sz="2400" b="1">
                <a:solidFill>
                  <a:srgbClr val="FF0000"/>
                </a:solidFill>
                <a:cs typeface="Arial" charset="0"/>
              </a:rPr>
              <a:t>and Career Readiness</a:t>
            </a:r>
          </a:p>
        </p:txBody>
      </p:sp>
      <p:sp>
        <p:nvSpPr>
          <p:cNvPr id="12" name="Rectangle 11"/>
          <p:cNvSpPr/>
          <p:nvPr/>
        </p:nvSpPr>
        <p:spPr>
          <a:xfrm rot="21170165">
            <a:off x="4747031" y="335111"/>
            <a:ext cx="2878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B8FFFF"/>
                </a:solidFill>
                <a:cs typeface="Arial" pitchFamily="34" charset="0"/>
              </a:rPr>
              <a:t>Financial</a:t>
            </a:r>
            <a:r>
              <a:rPr lang="en-US" sz="2000" b="1" dirty="0">
                <a:solidFill>
                  <a:srgbClr val="B8FFFF"/>
                </a:solidFill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B8FFFF"/>
                </a:solidFill>
                <a:cs typeface="Arial" pitchFamily="34" charset="0"/>
              </a:rPr>
              <a:t>Literacy</a:t>
            </a:r>
          </a:p>
        </p:txBody>
      </p:sp>
      <p:sp>
        <p:nvSpPr>
          <p:cNvPr id="14" name="Rectangle 13"/>
          <p:cNvSpPr/>
          <p:nvPr/>
        </p:nvSpPr>
        <p:spPr>
          <a:xfrm rot="522402">
            <a:off x="416015" y="3992711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rPr>
              <a:t>Life Literacy</a:t>
            </a:r>
          </a:p>
        </p:txBody>
      </p:sp>
      <p:sp>
        <p:nvSpPr>
          <p:cNvPr id="16" name="Rectangle 15"/>
          <p:cNvSpPr/>
          <p:nvPr/>
        </p:nvSpPr>
        <p:spPr>
          <a:xfrm rot="21284781">
            <a:off x="6040687" y="3606909"/>
            <a:ext cx="2067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CCFFCC"/>
                </a:solidFill>
                <a:cs typeface="Arial" pitchFamily="34" charset="0"/>
              </a:rPr>
              <a:t>Soft Skills</a:t>
            </a:r>
          </a:p>
        </p:txBody>
      </p:sp>
      <p:sp>
        <p:nvSpPr>
          <p:cNvPr id="18" name="Rectangle 17"/>
          <p:cNvSpPr/>
          <p:nvPr/>
        </p:nvSpPr>
        <p:spPr>
          <a:xfrm rot="530750">
            <a:off x="5424271" y="4707604"/>
            <a:ext cx="3602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2"/>
                </a:solidFill>
                <a:cs typeface="Arial" pitchFamily="34" charset="0"/>
              </a:rPr>
              <a:t>Developmental Assets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643312" y="1574801"/>
            <a:ext cx="17668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Leadership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 rot="920866">
            <a:off x="1180547" y="1786467"/>
            <a:ext cx="1661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CCFFCC"/>
                </a:solidFill>
                <a:cs typeface="Arial" pitchFamily="34" charset="0"/>
              </a:rPr>
              <a:t>Life Skills</a:t>
            </a:r>
          </a:p>
        </p:txBody>
      </p:sp>
      <p:sp>
        <p:nvSpPr>
          <p:cNvPr id="24" name="Rectangle 23"/>
          <p:cNvSpPr/>
          <p:nvPr/>
        </p:nvSpPr>
        <p:spPr>
          <a:xfrm rot="750520">
            <a:off x="6039773" y="1584474"/>
            <a:ext cx="2874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cs typeface="Arial" pitchFamily="34" charset="0"/>
              </a:rPr>
              <a:t>Achievement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400" b="1" dirty="0">
                <a:cs typeface="Arial" pitchFamily="34" charset="0"/>
              </a:rPr>
              <a:t>Gap</a:t>
            </a:r>
          </a:p>
        </p:txBody>
      </p:sp>
      <p:sp>
        <p:nvSpPr>
          <p:cNvPr id="21515" name="Rectangle 25"/>
          <p:cNvSpPr>
            <a:spLocks noChangeArrowheads="1"/>
          </p:cNvSpPr>
          <p:nvPr/>
        </p:nvSpPr>
        <p:spPr bwMode="auto">
          <a:xfrm rot="-593780">
            <a:off x="260541" y="5599261"/>
            <a:ext cx="23951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School culture</a:t>
            </a:r>
          </a:p>
        </p:txBody>
      </p:sp>
      <p:sp>
        <p:nvSpPr>
          <p:cNvPr id="21516" name="Rectangle 27"/>
          <p:cNvSpPr>
            <a:spLocks noChangeArrowheads="1"/>
          </p:cNvSpPr>
          <p:nvPr/>
        </p:nvSpPr>
        <p:spPr bwMode="auto">
          <a:xfrm rot="-625493">
            <a:off x="3423202" y="5690291"/>
            <a:ext cx="32852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CFFCC"/>
                </a:solidFill>
                <a:cs typeface="Arial" charset="0"/>
              </a:rPr>
              <a:t>Graduation Rates</a:t>
            </a:r>
          </a:p>
        </p:txBody>
      </p:sp>
      <p:pic>
        <p:nvPicPr>
          <p:cNvPr id="21517" name="Picture 1" descr="Trittin Cover 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76600"/>
            <a:ext cx="1447800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342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 idx="4294967295"/>
          </p:nvPr>
        </p:nvSpPr>
        <p:spPr>
          <a:xfrm>
            <a:off x="457200" y="127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6699FF"/>
                </a:solidFill>
                <a:latin typeface="Tahoma" charset="0"/>
                <a:ea typeface="ＭＳ Ｐゴシック" charset="0"/>
                <a:cs typeface="ＭＳ Ｐゴシック" charset="0"/>
              </a:rPr>
              <a:t>What I Wish I Knew at 18</a:t>
            </a:r>
            <a:endParaRPr lang="en-US" b="1" dirty="0">
              <a:solidFill>
                <a:srgbClr val="6699FF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87475"/>
            <a:ext cx="82296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400" dirty="0">
                <a:latin typeface="Tahoma" charset="0"/>
                <a:ea typeface="ＭＳ Ｐゴシック" charset="0"/>
                <a:cs typeface="ＭＳ Ｐゴシック" charset="0"/>
              </a:rPr>
              <a:t>Comprehensive vision for a successful launch into adulthood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400" dirty="0">
                <a:latin typeface="Tahoma" charset="0"/>
                <a:ea typeface="ＭＳ Ｐゴシック" charset="0"/>
                <a:cs typeface="ＭＳ Ｐゴシック" charset="0"/>
              </a:rPr>
              <a:t>Personal leadership and life skills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400" dirty="0">
                <a:latin typeface="Tahoma" charset="0"/>
                <a:ea typeface="ＭＳ Ｐゴシック" charset="0"/>
                <a:cs typeface="ＭＳ Ｐゴシック" charset="0"/>
              </a:rPr>
              <a:t>Wisdom for key decisions based on</a:t>
            </a:r>
            <a:r>
              <a:rPr lang="en-US" altLang="ja-JP" sz="3400" dirty="0">
                <a:latin typeface="Tahoma" charset="0"/>
                <a:ea typeface="ＭＳ Ｐゴシック" charset="0"/>
                <a:cs typeface="ＭＳ Ｐゴシック" charset="0"/>
              </a:rPr>
              <a:t> the ways of honorable leaders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400" dirty="0">
                <a:latin typeface="Tahoma" charset="0"/>
                <a:ea typeface="ＭＳ Ｐゴシック" charset="0"/>
                <a:cs typeface="ＭＳ Ｐゴシック" charset="0"/>
              </a:rPr>
              <a:t>Conversationally and universally 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3400" dirty="0">
                <a:latin typeface="Tahoma" charset="0"/>
                <a:ea typeface="ＭＳ Ｐゴシック" charset="0"/>
                <a:cs typeface="ＭＳ Ｐゴシック" charset="0"/>
              </a:rPr>
              <a:t>   written for young and old alike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34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3555" name="Picture 1" descr="Trittin Cover Image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3975100"/>
            <a:ext cx="18669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121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 idx="4294967295"/>
          </p:nvPr>
        </p:nvSpPr>
        <p:spPr>
          <a:xfrm>
            <a:off x="457200" y="127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rgbClr val="6699FF"/>
                </a:solidFill>
                <a:latin typeface="Tahoma" charset="0"/>
                <a:ea typeface="ＭＳ Ｐゴシック" charset="0"/>
                <a:cs typeface="ＭＳ Ｐゴシック" charset="0"/>
              </a:rPr>
              <a:t>About the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41350" y="1322388"/>
            <a:ext cx="8229600" cy="5105400"/>
          </a:xfrm>
        </p:spPr>
        <p:txBody>
          <a:bodyPr>
            <a:noAutofit/>
          </a:bodyPr>
          <a:lstStyle/>
          <a:p>
            <a:pPr eaLnBrk="1" hangingPunct="1">
              <a:buSzPct val="130000"/>
              <a:buFont typeface="Wingdings" charset="0"/>
              <a:buChar char="§"/>
              <a:defRPr/>
            </a:pP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Generally for upper high school grades but easily adapted to lower grades</a:t>
            </a:r>
          </a:p>
          <a:p>
            <a:pPr eaLnBrk="1" hangingPunct="1">
              <a:buSzPct val="130000"/>
              <a:buFont typeface="Wingdings" charset="0"/>
              <a:buChar char="§"/>
              <a:defRPr/>
            </a:pP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9- or 18-week program</a:t>
            </a:r>
          </a:p>
          <a:p>
            <a:pPr eaLnBrk="1" hangingPunct="1">
              <a:buSzPct val="130000"/>
              <a:buFont typeface="Wingdings" charset="0"/>
              <a:buChar char="§"/>
              <a:defRPr/>
            </a:pP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Free downloadable leader</a:t>
            </a:r>
            <a:r>
              <a:rPr lang="ja-JP" altLang="en-US" sz="2800" dirty="0">
                <a:latin typeface="Tahom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800" dirty="0">
                <a:latin typeface="Tahoma" charset="0"/>
                <a:ea typeface="ＭＳ Ｐゴシック" charset="0"/>
                <a:cs typeface="ＭＳ Ｐゴシック" charset="0"/>
              </a:rPr>
              <a:t>s guide with lesson planning tools and resources</a:t>
            </a:r>
          </a:p>
          <a:p>
            <a:pPr eaLnBrk="1" hangingPunct="1">
              <a:buSzPct val="130000"/>
              <a:buFont typeface="Wingdings" charset="0"/>
              <a:buChar char="§"/>
              <a:defRPr/>
            </a:pP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High level of flexibility for facilitators</a:t>
            </a:r>
          </a:p>
          <a:p>
            <a:pPr eaLnBrk="1" hangingPunct="1">
              <a:buSzPct val="130000"/>
              <a:buFont typeface="Wingdings" charset="0"/>
              <a:buChar char="§"/>
              <a:defRPr/>
            </a:pP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Invaluable, relevant, and interactive content</a:t>
            </a:r>
          </a:p>
          <a:p>
            <a:pPr eaLnBrk="1" hangingPunct="1">
              <a:buSzPct val="130000"/>
              <a:buFont typeface="Wingdings" charset="0"/>
              <a:buChar char="§"/>
              <a:defRPr/>
            </a:pP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Targets key concepts that promote life readiness</a:t>
            </a:r>
          </a:p>
        </p:txBody>
      </p:sp>
    </p:spTree>
    <p:extLst>
      <p:ext uri="{BB962C8B-B14F-4D97-AF65-F5344CB8AC3E}">
        <p14:creationId xmlns:p14="http://schemas.microsoft.com/office/powerpoint/2010/main" val="4044787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4"/>
          <p:cNvSpPr txBox="1">
            <a:spLocks noChangeArrowheads="1"/>
          </p:cNvSpPr>
          <p:nvPr/>
        </p:nvSpPr>
        <p:spPr bwMode="auto">
          <a:xfrm>
            <a:off x="330881" y="348343"/>
            <a:ext cx="8562975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defTabSz="914400"/>
            <a:r>
              <a:rPr lang="en-US" sz="4400" b="1" dirty="0">
                <a:solidFill>
                  <a:srgbClr val="6699FF"/>
                </a:solidFill>
              </a:rPr>
              <a:t>Sample </a:t>
            </a:r>
            <a:r>
              <a:rPr lang="en-US" sz="4400" b="1" dirty="0" smtClean="0">
                <a:solidFill>
                  <a:srgbClr val="6699FF"/>
                </a:solidFill>
              </a:rPr>
              <a:t>Lessons</a:t>
            </a:r>
          </a:p>
          <a:p>
            <a:pPr algn="ctr" defTabSz="914400"/>
            <a:r>
              <a:rPr lang="en-US" b="1" dirty="0" smtClean="0">
                <a:solidFill>
                  <a:srgbClr val="6699FF"/>
                </a:solidFill>
              </a:rPr>
              <a:t>Student Guide</a:t>
            </a:r>
            <a:endParaRPr lang="en-US" b="1" dirty="0">
              <a:solidFill>
                <a:srgbClr val="6699FF"/>
              </a:solidFill>
            </a:endParaRPr>
          </a:p>
          <a:p>
            <a:pPr algn="ctr" defTabSz="914400"/>
            <a:endParaRPr lang="en-US" sz="4000" i="1" dirty="0">
              <a:solidFill>
                <a:srgbClr val="6699FF"/>
              </a:solidFill>
            </a:endParaRPr>
          </a:p>
          <a:p>
            <a:pPr algn="ctr" defTabSz="914400"/>
            <a:endParaRPr lang="en-US" sz="4400" i="1" dirty="0">
              <a:solidFill>
                <a:srgbClr val="6699FF"/>
              </a:solidFill>
            </a:endParaRP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740002" y="1490983"/>
            <a:ext cx="7754937" cy="714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800" dirty="0" smtClean="0"/>
          </a:p>
          <a:p>
            <a:pPr marL="457200" indent="-457200">
              <a:buClr>
                <a:schemeClr val="tx2">
                  <a:lumMod val="50000"/>
                </a:schemeClr>
              </a:buClr>
              <a:buSzPct val="130000"/>
              <a:buFont typeface="Wingdings" charset="2"/>
              <a:buChar char="§"/>
              <a:defRPr/>
            </a:pPr>
            <a:r>
              <a:rPr lang="en-US" altLang="ja-JP" sz="3400" dirty="0"/>
              <a:t>Recognize that First Impressions are Huge </a:t>
            </a:r>
            <a:r>
              <a:rPr lang="en-US" altLang="ja-JP" sz="3400" dirty="0">
                <a:solidFill>
                  <a:srgbClr val="FF6600"/>
                </a:solidFill>
              </a:rPr>
              <a:t>– Page 43</a:t>
            </a:r>
          </a:p>
          <a:p>
            <a:pPr>
              <a:buClr>
                <a:schemeClr val="tx2">
                  <a:lumMod val="50000"/>
                </a:schemeClr>
              </a:buClr>
              <a:buSzPct val="130000"/>
              <a:defRPr/>
            </a:pPr>
            <a:endParaRPr lang="en-US" altLang="ja-JP" sz="1200" dirty="0">
              <a:solidFill>
                <a:srgbClr val="FF6600"/>
              </a:solidFill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SzPct val="130000"/>
              <a:buFont typeface="Wingdings" charset="2"/>
              <a:buChar char="§"/>
              <a:defRPr/>
            </a:pPr>
            <a:r>
              <a:rPr lang="en-US" altLang="ja-JP" sz="3400" dirty="0">
                <a:solidFill>
                  <a:srgbClr val="FFFFFF"/>
                </a:solidFill>
              </a:rPr>
              <a:t>Become a Masterful Decision-Maker </a:t>
            </a:r>
            <a:r>
              <a:rPr lang="en-US" altLang="ja-JP" sz="3400" dirty="0">
                <a:solidFill>
                  <a:srgbClr val="FF6600"/>
                </a:solidFill>
              </a:rPr>
              <a:t>– Page </a:t>
            </a:r>
            <a:r>
              <a:rPr lang="en-US" altLang="ja-JP" sz="3400" dirty="0" smtClean="0">
                <a:solidFill>
                  <a:srgbClr val="FF6600"/>
                </a:solidFill>
              </a:rPr>
              <a:t>58</a:t>
            </a:r>
          </a:p>
          <a:p>
            <a:pPr>
              <a:buClr>
                <a:schemeClr val="tx2">
                  <a:lumMod val="50000"/>
                </a:schemeClr>
              </a:buClr>
              <a:buSzPct val="130000"/>
              <a:defRPr/>
            </a:pPr>
            <a:endParaRPr lang="en-US" altLang="ja-JP" sz="1200" dirty="0">
              <a:solidFill>
                <a:srgbClr val="FF6600"/>
              </a:solidFill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SzPct val="130000"/>
              <a:buFont typeface="Wingdings" charset="2"/>
              <a:buChar char="§"/>
              <a:defRPr/>
            </a:pPr>
            <a:r>
              <a:rPr lang="en-US" altLang="ja-JP" sz="3400" dirty="0" smtClean="0"/>
              <a:t>Demonstrate the Qualities Employers Value </a:t>
            </a:r>
            <a:r>
              <a:rPr lang="en-US" altLang="ja-JP" sz="3400" dirty="0" smtClean="0">
                <a:solidFill>
                  <a:srgbClr val="FF6600"/>
                </a:solidFill>
              </a:rPr>
              <a:t>– Page 88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SzPct val="130000"/>
              <a:buFont typeface="Wingdings" charset="2"/>
              <a:buChar char="§"/>
              <a:defRPr/>
            </a:pPr>
            <a:endParaRPr lang="en-US" altLang="ja-JP" sz="3400" dirty="0">
              <a:solidFill>
                <a:srgbClr val="FF6600"/>
              </a:solidFill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SzPct val="130000"/>
              <a:buFont typeface="Wingdings" charset="2"/>
              <a:buChar char="§"/>
              <a:defRPr/>
            </a:pPr>
            <a:endParaRPr lang="en-US" altLang="ja-JP" sz="3400" dirty="0">
              <a:solidFill>
                <a:srgbClr val="FF6600"/>
              </a:solidFill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SzPct val="130000"/>
              <a:buFont typeface="Wingdings" charset="2"/>
              <a:buChar char="§"/>
              <a:defRPr/>
            </a:pPr>
            <a:endParaRPr lang="en-US" altLang="ja-JP" sz="3400" dirty="0" smtClean="0">
              <a:solidFill>
                <a:srgbClr val="FF6600"/>
              </a:solidFill>
            </a:endParaRPr>
          </a:p>
          <a:p>
            <a:pPr marL="38388925" lvl="1" indent="-457200">
              <a:buClr>
                <a:schemeClr val="tx2">
                  <a:lumMod val="50000"/>
                </a:schemeClr>
              </a:buClr>
              <a:buSzPct val="130000"/>
              <a:buFont typeface="Wingdings" charset="2"/>
              <a:buChar char="§"/>
              <a:defRPr/>
            </a:pPr>
            <a:endParaRPr lang="en-US" altLang="ja-JP" sz="3400" dirty="0" smtClean="0"/>
          </a:p>
          <a:p>
            <a:pPr>
              <a:buClr>
                <a:schemeClr val="tx2">
                  <a:lumMod val="50000"/>
                </a:schemeClr>
              </a:buClr>
              <a:buSzPct val="130000"/>
              <a:defRPr/>
            </a:pPr>
            <a:endParaRPr lang="en-US" sz="2600" dirty="0" smtClean="0"/>
          </a:p>
          <a:p>
            <a:pPr>
              <a:buClr>
                <a:srgbClr val="3366FF"/>
              </a:buClr>
              <a:defRPr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588811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3"/>
          <p:cNvSpPr txBox="1">
            <a:spLocks noChangeArrowheads="1"/>
          </p:cNvSpPr>
          <p:nvPr/>
        </p:nvSpPr>
        <p:spPr bwMode="auto">
          <a:xfrm>
            <a:off x="165100" y="1257300"/>
            <a:ext cx="8763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endParaRPr lang="en-US" sz="340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340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endParaRPr lang="en-US" sz="3400"/>
          </a:p>
        </p:txBody>
      </p:sp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508000" y="317500"/>
            <a:ext cx="80010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3900" b="1" dirty="0">
                <a:solidFill>
                  <a:srgbClr val="3366FF"/>
                </a:solidFill>
              </a:rPr>
              <a:t>Versatile Resources to Support Your </a:t>
            </a:r>
            <a:r>
              <a:rPr lang="en-US" sz="3900" b="1" dirty="0" smtClean="0">
                <a:solidFill>
                  <a:srgbClr val="3366FF"/>
                </a:solidFill>
              </a:rPr>
              <a:t>Objectives</a:t>
            </a:r>
            <a:endParaRPr lang="en-US" sz="3900" b="1" dirty="0">
              <a:solidFill>
                <a:srgbClr val="3366FF"/>
              </a:solidFill>
            </a:endParaRP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642938" y="1609725"/>
            <a:ext cx="805815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Clr>
                <a:srgbClr val="3366FF"/>
              </a:buClr>
              <a:defRPr/>
            </a:pPr>
            <a:endParaRPr lang="en-US" sz="2600" dirty="0" smtClean="0"/>
          </a:p>
          <a:p>
            <a:pPr marL="463550" indent="-344488">
              <a:buClr>
                <a:schemeClr val="tx2">
                  <a:lumMod val="50000"/>
                </a:schemeClr>
              </a:buClr>
              <a:buSzPct val="130000"/>
              <a:buFont typeface="Wingdings" charset="0"/>
              <a:buChar char="§"/>
              <a:defRPr/>
            </a:pPr>
            <a:r>
              <a:rPr lang="en-US" sz="2600" dirty="0" smtClean="0"/>
              <a:t>Core curriculum (or supplemental resource) for leadership/life skills, family, college/career readiness, and relationship courses</a:t>
            </a:r>
          </a:p>
          <a:p>
            <a:pPr marL="463550" indent="-344488">
              <a:buClr>
                <a:schemeClr val="tx2">
                  <a:lumMod val="50000"/>
                </a:schemeClr>
              </a:buClr>
              <a:buSzPct val="130000"/>
              <a:buFont typeface="Wingdings" charset="0"/>
              <a:buChar char="§"/>
              <a:defRPr/>
            </a:pPr>
            <a:r>
              <a:rPr lang="en-US" sz="2600" dirty="0" smtClean="0"/>
              <a:t>Resource for student mentoring</a:t>
            </a:r>
          </a:p>
          <a:p>
            <a:pPr marL="463550" indent="-344488">
              <a:buClr>
                <a:schemeClr val="tx2">
                  <a:lumMod val="50000"/>
                </a:schemeClr>
              </a:buClr>
              <a:buSzPct val="130000"/>
              <a:buFont typeface="Wingdings" charset="0"/>
              <a:buChar char="§"/>
              <a:defRPr/>
            </a:pPr>
            <a:r>
              <a:rPr lang="en-US" sz="2600" dirty="0" smtClean="0"/>
              <a:t>Summer reading book for all students</a:t>
            </a:r>
          </a:p>
          <a:p>
            <a:pPr marL="463550" indent="-344488">
              <a:buClr>
                <a:schemeClr val="tx2">
                  <a:lumMod val="50000"/>
                </a:schemeClr>
              </a:buClr>
              <a:buSzPct val="130000"/>
              <a:buFont typeface="Wingdings" charset="0"/>
              <a:buChar char="§"/>
              <a:defRPr/>
            </a:pPr>
            <a:r>
              <a:rPr lang="en-US" sz="2600" dirty="0" smtClean="0"/>
              <a:t>Student Advisory and At-Risk resource</a:t>
            </a:r>
          </a:p>
          <a:p>
            <a:pPr marL="463550" indent="-344488">
              <a:buClr>
                <a:schemeClr val="tx2">
                  <a:lumMod val="50000"/>
                </a:schemeClr>
              </a:buClr>
              <a:buSzPct val="130000"/>
              <a:buFont typeface="Wingdings" charset="0"/>
              <a:buChar char="§"/>
              <a:defRPr/>
            </a:pPr>
            <a:r>
              <a:rPr lang="en-US" sz="2600" dirty="0" smtClean="0"/>
              <a:t>Designed to improve student performance </a:t>
            </a:r>
            <a:r>
              <a:rPr lang="en-US" sz="2600" i="1" dirty="0" smtClean="0"/>
              <a:t>and</a:t>
            </a:r>
            <a:r>
              <a:rPr lang="en-US" sz="2600" dirty="0" smtClean="0"/>
              <a:t>  school culture</a:t>
            </a:r>
          </a:p>
        </p:txBody>
      </p:sp>
    </p:spTree>
    <p:extLst>
      <p:ext uri="{BB962C8B-B14F-4D97-AF65-F5344CB8AC3E}">
        <p14:creationId xmlns:p14="http://schemas.microsoft.com/office/powerpoint/2010/main" val="3709382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 idx="4294967295"/>
          </p:nvPr>
        </p:nvSpPr>
        <p:spPr>
          <a:xfrm>
            <a:off x="457200" y="33338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rgbClr val="6699FF"/>
                </a:solidFill>
                <a:latin typeface="Tahoma" charset="0"/>
                <a:ea typeface="ＭＳ Ｐゴシック" charset="0"/>
                <a:cs typeface="ＭＳ Ｐゴシック" charset="0"/>
              </a:rPr>
              <a:t>Contact Information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84288"/>
            <a:ext cx="8331200" cy="4252912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Available at dennistrittin.com, Amazon, AtlasBooks, bookstores</a:t>
            </a:r>
          </a:p>
          <a:p>
            <a:pPr eaLnBrk="1" hangingPunct="1">
              <a:defRPr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Contact: Dennis Trittin, President and CEO:</a:t>
            </a:r>
          </a:p>
          <a:p>
            <a:pPr lvl="1" eaLnBrk="1" hangingPunct="1">
              <a:defRPr/>
            </a:pPr>
            <a:r>
              <a:rPr lang="en-US">
                <a:latin typeface="Tahoma" charset="0"/>
                <a:ea typeface="ＭＳ Ｐゴシック" charset="0"/>
              </a:rPr>
              <a:t>(920) 319-3169 (mobile)</a:t>
            </a:r>
          </a:p>
          <a:p>
            <a:pPr lvl="1" eaLnBrk="1" hangingPunct="1">
              <a:defRPr/>
            </a:pPr>
            <a:r>
              <a:rPr lang="en-US">
                <a:latin typeface="Tahoma" charset="0"/>
                <a:ea typeface="ＭＳ Ｐゴシック" charset="0"/>
                <a:hlinkClick r:id="rId2"/>
              </a:rPr>
              <a:t>dtrittin@dennistrittin.com</a:t>
            </a:r>
            <a:endParaRPr lang="en-US">
              <a:latin typeface="Tahoma" charset="0"/>
              <a:ea typeface="ＭＳ Ｐゴシック" charset="0"/>
            </a:endParaRPr>
          </a:p>
          <a:p>
            <a:pPr eaLnBrk="1" hangingPunct="1">
              <a:defRPr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Bulk pricing and discounts</a:t>
            </a:r>
          </a:p>
          <a:p>
            <a:pPr eaLnBrk="1" hangingPunct="1">
              <a:defRPr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Weekly newsletter, Facebook, and Twitter</a:t>
            </a:r>
          </a:p>
        </p:txBody>
      </p:sp>
    </p:spTree>
    <p:extLst>
      <p:ext uri="{BB962C8B-B14F-4D97-AF65-F5344CB8AC3E}">
        <p14:creationId xmlns:p14="http://schemas.microsoft.com/office/powerpoint/2010/main" val="3038881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 idx="4294967295"/>
          </p:nvPr>
        </p:nvSpPr>
        <p:spPr>
          <a:xfrm>
            <a:off x="354013" y="381000"/>
            <a:ext cx="8429625" cy="2667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>
                <a:solidFill>
                  <a:srgbClr val="6699FF"/>
                </a:solidFill>
                <a:latin typeface="Tahoma" charset="0"/>
                <a:ea typeface="ＭＳ Ｐゴシック" charset="0"/>
                <a:cs typeface="ＭＳ Ｐゴシック" charset="0"/>
              </a:rPr>
              <a:t>   THANK YOU</a:t>
            </a:r>
            <a:r>
              <a:rPr lang="en-US" sz="400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br>
              <a:rPr lang="en-US" sz="400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altLang="ja-JP" sz="4000">
                <a:latin typeface="Tahoma" charset="0"/>
                <a:ea typeface="ＭＳ Ｐゴシック" charset="0"/>
                <a:cs typeface="ＭＳ Ｐゴシック" charset="0"/>
              </a:rPr>
              <a:t> for building the next generation of honorable leaders.</a:t>
            </a:r>
            <a:br>
              <a:rPr lang="en-US" altLang="ja-JP" sz="400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altLang="ja-JP" sz="4000" b="1">
                <a:solidFill>
                  <a:srgbClr val="FF6600"/>
                </a:solidFill>
                <a:latin typeface="Tahoma" charset="0"/>
                <a:ea typeface="ＭＳ Ｐゴシック" charset="0"/>
                <a:cs typeface="ＭＳ Ｐゴシック" charset="0"/>
              </a:rPr>
              <a:t>We salute you!</a:t>
            </a:r>
            <a:endParaRPr lang="en-US" sz="4000" b="1">
              <a:solidFill>
                <a:srgbClr val="FF6600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1746" name="Picture 4" descr="LifeSmart Logo white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3251200"/>
            <a:ext cx="4278313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353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lftof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2197100"/>
            <a:ext cx="32893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487101" y="660400"/>
            <a:ext cx="618233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4400" b="1" dirty="0">
                <a:solidFill>
                  <a:srgbClr val="3366FF"/>
                </a:solidFill>
              </a:rPr>
              <a:t>  Will </a:t>
            </a:r>
            <a:r>
              <a:rPr lang="en-US" sz="4400" b="1" dirty="0" smtClean="0">
                <a:solidFill>
                  <a:srgbClr val="3366FF"/>
                </a:solidFill>
              </a:rPr>
              <a:t>They Get This</a:t>
            </a:r>
            <a:r>
              <a:rPr lang="en-US" sz="4400" b="1" dirty="0">
                <a:solidFill>
                  <a:srgbClr val="3366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79503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liftofffunn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2197100"/>
            <a:ext cx="32893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2927350" y="685800"/>
            <a:ext cx="32893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4400" b="1">
                <a:solidFill>
                  <a:srgbClr val="3366FF"/>
                </a:solidFill>
              </a:rPr>
              <a:t>  Or This?</a:t>
            </a:r>
          </a:p>
        </p:txBody>
      </p:sp>
    </p:spTree>
    <p:extLst>
      <p:ext uri="{BB962C8B-B14F-4D97-AF65-F5344CB8AC3E}">
        <p14:creationId xmlns:p14="http://schemas.microsoft.com/office/powerpoint/2010/main" val="1940007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095" y="0"/>
            <a:ext cx="8507705" cy="6096000"/>
          </a:xfrm>
        </p:spPr>
        <p:txBody>
          <a:bodyPr/>
          <a:lstStyle/>
          <a:p>
            <a:pPr marL="0" indent="0">
              <a:buNone/>
            </a:pPr>
            <a:endParaRPr lang="en-US" b="1" dirty="0" smtClean="0">
              <a:solidFill>
                <a:srgbClr val="FF6600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6600"/>
                </a:solidFill>
              </a:rPr>
              <a:t>Let’s Look at the Facts</a:t>
            </a:r>
          </a:p>
          <a:p>
            <a:pPr marL="0" indent="0">
              <a:buNone/>
            </a:pPr>
            <a:endParaRPr lang="en-US" sz="4000" b="1" dirty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rgbClr val="FF6600"/>
                </a:solidFill>
              </a:rPr>
              <a:t>Fact #1:  </a:t>
            </a:r>
            <a:r>
              <a:rPr lang="en-US" sz="4000" dirty="0" smtClean="0"/>
              <a:t>Among the top eighteen industrialized nations in the world, </a:t>
            </a:r>
            <a:r>
              <a:rPr lang="en-US" sz="4000" dirty="0"/>
              <a:t>the United States ranks </a:t>
            </a:r>
            <a:r>
              <a:rPr lang="en-US" sz="4000" b="1" dirty="0">
                <a:solidFill>
                  <a:srgbClr val="FF6600"/>
                </a:solidFill>
              </a:rPr>
              <a:t>ninth</a:t>
            </a:r>
            <a:r>
              <a:rPr lang="en-US" sz="4000" dirty="0"/>
              <a:t> in the world in enrollment but </a:t>
            </a:r>
            <a:r>
              <a:rPr lang="en-US" sz="4000" b="1" dirty="0" smtClean="0">
                <a:solidFill>
                  <a:srgbClr val="FF6600"/>
                </a:solidFill>
              </a:rPr>
              <a:t>dead last</a:t>
            </a:r>
            <a:r>
              <a:rPr lang="en-US" sz="4000" dirty="0" smtClean="0"/>
              <a:t> </a:t>
            </a:r>
            <a:r>
              <a:rPr lang="en-US" sz="4000" dirty="0"/>
              <a:t>in completion </a:t>
            </a:r>
            <a:r>
              <a:rPr lang="en-US" sz="4000" dirty="0" smtClean="0"/>
              <a:t>rates.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52854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532" y="113961"/>
            <a:ext cx="8540268" cy="5982039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FF6600"/>
                </a:solidFill>
              </a:rPr>
              <a:t>Fact #2:</a:t>
            </a:r>
            <a:r>
              <a:rPr lang="en-US" sz="4000" dirty="0" smtClean="0"/>
              <a:t>  The teen jobless rate in the U.S. has been over 20% for five years (currently 24.1%). Many employers say, when given a choice, they </a:t>
            </a:r>
            <a:r>
              <a:rPr lang="en-US" sz="4000" b="1" dirty="0" smtClean="0">
                <a:solidFill>
                  <a:srgbClr val="FF6600"/>
                </a:solidFill>
              </a:rPr>
              <a:t>prefer to hire older applicants </a:t>
            </a:r>
            <a:r>
              <a:rPr lang="en-US" sz="4000" dirty="0" smtClean="0"/>
              <a:t>due to the </a:t>
            </a:r>
            <a:r>
              <a:rPr lang="en-US" sz="4000" b="1" dirty="0" smtClean="0">
                <a:solidFill>
                  <a:srgbClr val="FF6600"/>
                </a:solidFill>
              </a:rPr>
              <a:t>lack of work ethic and reliability</a:t>
            </a:r>
            <a:r>
              <a:rPr lang="en-US" sz="4000" dirty="0" smtClean="0"/>
              <a:t> in young people.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72888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813" y="130241"/>
            <a:ext cx="8523987" cy="5965759"/>
          </a:xfrm>
        </p:spPr>
        <p:txBody>
          <a:bodyPr/>
          <a:lstStyle/>
          <a:p>
            <a:pPr marL="0" indent="0">
              <a:buNone/>
            </a:pPr>
            <a:endParaRPr lang="en-US" sz="1000" b="1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rgbClr val="FF6600"/>
                </a:solidFill>
              </a:rPr>
              <a:t>Fact #3:  </a:t>
            </a:r>
            <a:r>
              <a:rPr lang="en-US" sz="4000" dirty="0" smtClean="0">
                <a:solidFill>
                  <a:srgbClr val="FFFFFF"/>
                </a:solidFill>
              </a:rPr>
              <a:t>According to colleges and employers, young </a:t>
            </a:r>
            <a:r>
              <a:rPr lang="en-US" sz="4000" dirty="0" smtClean="0"/>
              <a:t>adults are less than successful at college and in the workplace not for lack of academic knowledge, but for </a:t>
            </a:r>
            <a:r>
              <a:rPr lang="en-US" sz="4000" b="1" dirty="0" smtClean="0">
                <a:solidFill>
                  <a:srgbClr val="FF6600"/>
                </a:solidFill>
              </a:rPr>
              <a:t>lack of “soft skills” </a:t>
            </a:r>
            <a:r>
              <a:rPr lang="en-US" sz="4000" dirty="0" smtClean="0"/>
              <a:t>like endurance, self-reliance, communication, resourcefulness, and problem-solving.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61310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8199"/>
            <a:ext cx="8229600" cy="1371600"/>
          </a:xfrm>
        </p:spPr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What are “soft skills?”</a:t>
            </a:r>
            <a:br>
              <a:rPr lang="en-US" b="1" dirty="0" smtClean="0">
                <a:solidFill>
                  <a:srgbClr val="FF6600"/>
                </a:solidFill>
              </a:rPr>
            </a:br>
            <a:r>
              <a:rPr lang="en-US" b="1" dirty="0" smtClean="0">
                <a:solidFill>
                  <a:srgbClr val="FF6600"/>
                </a:solidFill>
              </a:rPr>
              <a:t>They include: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0718"/>
            <a:ext cx="8229600" cy="4114800"/>
          </a:xfrm>
        </p:spPr>
        <p:txBody>
          <a:bodyPr/>
          <a:lstStyle/>
          <a:p>
            <a:r>
              <a:rPr lang="en-US" dirty="0" smtClean="0"/>
              <a:t>Strategic perspective and focus</a:t>
            </a:r>
          </a:p>
          <a:p>
            <a:r>
              <a:rPr lang="en-US" dirty="0" smtClean="0"/>
              <a:t>Character and ethics</a:t>
            </a:r>
          </a:p>
          <a:p>
            <a:r>
              <a:rPr lang="en-US" dirty="0" smtClean="0"/>
              <a:t>Relationship building and communication</a:t>
            </a:r>
          </a:p>
          <a:p>
            <a:r>
              <a:rPr lang="en-US" dirty="0" smtClean="0"/>
              <a:t>Personal productivity/discipline</a:t>
            </a:r>
          </a:p>
          <a:p>
            <a:r>
              <a:rPr lang="en-US" dirty="0" smtClean="0"/>
              <a:t>Modeling the qualities employers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927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Personal Leadership Foundation_revis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01" y="638717"/>
            <a:ext cx="7289764" cy="548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4220" y="195361"/>
            <a:ext cx="85802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</a:rPr>
              <a:t>Establishing a Personal Leadership Foundation</a:t>
            </a:r>
            <a:endParaRPr lang="en-US" sz="32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42078"/>
      </p:ext>
    </p:extLst>
  </p:cSld>
  <p:clrMapOvr>
    <a:masterClrMapping/>
  </p:clrMapOvr>
</p:sld>
</file>

<file path=ppt/theme/theme1.xml><?xml version="1.0" encoding="utf-8"?>
<a:theme xmlns:a="http://schemas.openxmlformats.org/drawingml/2006/main" name="LifeSmart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09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LifeSmart.thmx</Template>
  <TotalTime>132</TotalTime>
  <Words>673</Words>
  <Application>Microsoft Macintosh PowerPoint</Application>
  <PresentationFormat>On-screen Show (4:3)</PresentationFormat>
  <Paragraphs>111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LifeSmart</vt:lpstr>
      <vt:lpstr>Enhance Your College/Career Readiness Program with “Soft Skills”</vt:lpstr>
      <vt:lpstr>Are You Preparing College- and Career-Ready Students?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“soft skills?” They include:</vt:lpstr>
      <vt:lpstr>PowerPoint Presentation</vt:lpstr>
      <vt:lpstr>PowerPoint Presentation</vt:lpstr>
      <vt:lpstr>PowerPoint Presentation</vt:lpstr>
      <vt:lpstr>Character and Ethics</vt:lpstr>
      <vt:lpstr>PowerPoint Presentation</vt:lpstr>
      <vt:lpstr>Relationship Building and Communication</vt:lpstr>
      <vt:lpstr>PowerPoint Presentation</vt:lpstr>
      <vt:lpstr>Personal Productivity and Discipline</vt:lpstr>
      <vt:lpstr>PowerPoint Presentation</vt:lpstr>
      <vt:lpstr>Modeling the Qualities Employers Value</vt:lpstr>
      <vt:lpstr>PowerPoint Presentation</vt:lpstr>
      <vt:lpstr>PowerPoint Presentation</vt:lpstr>
      <vt:lpstr>Speaking to Your Program Needs</vt:lpstr>
      <vt:lpstr>What I Wish I Knew at 18</vt:lpstr>
      <vt:lpstr>About the Course</vt:lpstr>
      <vt:lpstr>PowerPoint Presentation</vt:lpstr>
      <vt:lpstr>PowerPoint Presentation</vt:lpstr>
      <vt:lpstr>Contact Information</vt:lpstr>
      <vt:lpstr>   THANK YOU   for building the next generation of honorable leaders. We salute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Arlyn Lawrence</dc:creator>
  <cp:lastModifiedBy>Arlyn Lawrence</cp:lastModifiedBy>
  <cp:revision>14</cp:revision>
  <dcterms:created xsi:type="dcterms:W3CDTF">2013-07-05T03:54:04Z</dcterms:created>
  <dcterms:modified xsi:type="dcterms:W3CDTF">2013-07-05T23:54:09Z</dcterms:modified>
</cp:coreProperties>
</file>